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9"/>
  </p:normalViewPr>
  <p:slideViewPr>
    <p:cSldViewPr snapToGrid="0" snapToObjects="1">
      <p:cViewPr varScale="1">
        <p:scale>
          <a:sx n="87" d="100"/>
          <a:sy n="87" d="100"/>
        </p:scale>
        <p:origin x="10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E5F3A4-39FB-41CD-B686-D8965CD9BEB3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A191F1-8504-4216-A6C1-B657F90A416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/>
            <a:t>Provided opportunities for Board members to attend industry events such as MCCSS meetings, conferences, seminars.</a:t>
          </a:r>
          <a:endParaRPr lang="en-US"/>
        </a:p>
      </dgm:t>
    </dgm:pt>
    <dgm:pt modelId="{6BEA0A88-98F5-47EF-97AB-14939552198A}" type="parTrans" cxnId="{574FD219-7C51-4A56-BCED-F7A319AF749A}">
      <dgm:prSet/>
      <dgm:spPr/>
      <dgm:t>
        <a:bodyPr/>
        <a:lstStyle/>
        <a:p>
          <a:endParaRPr lang="en-US"/>
        </a:p>
      </dgm:t>
    </dgm:pt>
    <dgm:pt modelId="{C10EEB61-7D76-4426-ABDD-5E12ADAAF7CA}" type="sibTrans" cxnId="{574FD219-7C51-4A56-BCED-F7A319AF749A}">
      <dgm:prSet/>
      <dgm:spPr/>
      <dgm:t>
        <a:bodyPr/>
        <a:lstStyle/>
        <a:p>
          <a:endParaRPr lang="en-US"/>
        </a:p>
      </dgm:t>
    </dgm:pt>
    <dgm:pt modelId="{B07BA920-3FCB-466F-BCF0-0AA491F38E8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/>
            <a:t>Arranged speakers or presentations from various stakeholders to further enhance the Board’s knowledge and understanding of Developmental Services and key relationships.</a:t>
          </a:r>
          <a:endParaRPr lang="en-US"/>
        </a:p>
      </dgm:t>
    </dgm:pt>
    <dgm:pt modelId="{CA9F9CE1-C7BF-4F98-B0A6-05E61D917417}" type="parTrans" cxnId="{EAAA68EB-9FA1-4CE9-9937-84FE40131E6A}">
      <dgm:prSet/>
      <dgm:spPr/>
      <dgm:t>
        <a:bodyPr/>
        <a:lstStyle/>
        <a:p>
          <a:endParaRPr lang="en-US"/>
        </a:p>
      </dgm:t>
    </dgm:pt>
    <dgm:pt modelId="{E6F8CCB2-7816-4C59-B50E-1383F017237E}" type="sibTrans" cxnId="{EAAA68EB-9FA1-4CE9-9937-84FE40131E6A}">
      <dgm:prSet/>
      <dgm:spPr/>
      <dgm:t>
        <a:bodyPr/>
        <a:lstStyle/>
        <a:p>
          <a:endParaRPr lang="en-US"/>
        </a:p>
      </dgm:t>
    </dgm:pt>
    <dgm:pt modelId="{AA71775F-300E-4649-88D3-09CB65BFEE74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/>
            <a:t>Analyzed Board composition/complement requirements and created an Evergreen document - completed</a:t>
          </a:r>
          <a:endParaRPr lang="en-US"/>
        </a:p>
      </dgm:t>
    </dgm:pt>
    <dgm:pt modelId="{1E170E9B-0DA8-4114-A87D-A92161D5AA14}" type="parTrans" cxnId="{59ECBA4E-7BAF-4C65-A2F7-7A4558871E65}">
      <dgm:prSet/>
      <dgm:spPr/>
      <dgm:t>
        <a:bodyPr/>
        <a:lstStyle/>
        <a:p>
          <a:endParaRPr lang="en-US"/>
        </a:p>
      </dgm:t>
    </dgm:pt>
    <dgm:pt modelId="{2221C03E-C951-4D81-BD14-5C71C302AD91}" type="sibTrans" cxnId="{59ECBA4E-7BAF-4C65-A2F7-7A4558871E65}">
      <dgm:prSet/>
      <dgm:spPr/>
      <dgm:t>
        <a:bodyPr/>
        <a:lstStyle/>
        <a:p>
          <a:endParaRPr lang="en-US"/>
        </a:p>
      </dgm:t>
    </dgm:pt>
    <dgm:pt modelId="{5B40C456-CADE-43F9-82E3-82D1942A4A5E}" type="pres">
      <dgm:prSet presAssocID="{A4E5F3A4-39FB-41CD-B686-D8965CD9BEB3}" presName="root" presStyleCnt="0">
        <dgm:presLayoutVars>
          <dgm:dir/>
          <dgm:resizeHandles val="exact"/>
        </dgm:presLayoutVars>
      </dgm:prSet>
      <dgm:spPr/>
    </dgm:pt>
    <dgm:pt modelId="{86596411-25C4-4F4F-B95B-8CF9EE8D62E6}" type="pres">
      <dgm:prSet presAssocID="{4FA191F1-8504-4216-A6C1-B657F90A4160}" presName="compNode" presStyleCnt="0"/>
      <dgm:spPr/>
    </dgm:pt>
    <dgm:pt modelId="{721DE9A7-F23B-4019-9937-BCB413E9DF02}" type="pres">
      <dgm:prSet presAssocID="{4FA191F1-8504-4216-A6C1-B657F90A4160}" presName="iconBgRect" presStyleLbl="bgShp" presStyleIdx="0" presStyleCnt="3"/>
      <dgm:spPr/>
    </dgm:pt>
    <dgm:pt modelId="{2BE087AF-E509-40C4-A0A7-A90091128859}" type="pres">
      <dgm:prSet presAssocID="{4FA191F1-8504-4216-A6C1-B657F90A416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33B204A-639D-415A-BDDC-AB025E919E9E}" type="pres">
      <dgm:prSet presAssocID="{4FA191F1-8504-4216-A6C1-B657F90A4160}" presName="spaceRect" presStyleCnt="0"/>
      <dgm:spPr/>
    </dgm:pt>
    <dgm:pt modelId="{43B19186-4FF8-4E9D-8599-279396980021}" type="pres">
      <dgm:prSet presAssocID="{4FA191F1-8504-4216-A6C1-B657F90A4160}" presName="textRect" presStyleLbl="revTx" presStyleIdx="0" presStyleCnt="3">
        <dgm:presLayoutVars>
          <dgm:chMax val="1"/>
          <dgm:chPref val="1"/>
        </dgm:presLayoutVars>
      </dgm:prSet>
      <dgm:spPr/>
    </dgm:pt>
    <dgm:pt modelId="{2075BD49-AEC8-48DB-8A8A-29B4D59099B4}" type="pres">
      <dgm:prSet presAssocID="{C10EEB61-7D76-4426-ABDD-5E12ADAAF7CA}" presName="sibTrans" presStyleCnt="0"/>
      <dgm:spPr/>
    </dgm:pt>
    <dgm:pt modelId="{94C05B47-BCA5-479D-B721-18D14F6FF33B}" type="pres">
      <dgm:prSet presAssocID="{B07BA920-3FCB-466F-BCF0-0AA491F38E81}" presName="compNode" presStyleCnt="0"/>
      <dgm:spPr/>
    </dgm:pt>
    <dgm:pt modelId="{CCC6F42A-F1FB-4863-8212-D1F6CE03F197}" type="pres">
      <dgm:prSet presAssocID="{B07BA920-3FCB-466F-BCF0-0AA491F38E81}" presName="iconBgRect" presStyleLbl="bgShp" presStyleIdx="1" presStyleCnt="3"/>
      <dgm:spPr/>
    </dgm:pt>
    <dgm:pt modelId="{43EFF8E0-AA4C-4828-A9FB-83CFA72D6FDE}" type="pres">
      <dgm:prSet presAssocID="{B07BA920-3FCB-466F-BCF0-0AA491F38E8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ecturer"/>
        </a:ext>
      </dgm:extLst>
    </dgm:pt>
    <dgm:pt modelId="{AA9FBDE1-7219-4115-B675-F28A66E0F3BE}" type="pres">
      <dgm:prSet presAssocID="{B07BA920-3FCB-466F-BCF0-0AA491F38E81}" presName="spaceRect" presStyleCnt="0"/>
      <dgm:spPr/>
    </dgm:pt>
    <dgm:pt modelId="{77388325-67AB-4F45-850E-E45FD98CE0FF}" type="pres">
      <dgm:prSet presAssocID="{B07BA920-3FCB-466F-BCF0-0AA491F38E81}" presName="textRect" presStyleLbl="revTx" presStyleIdx="1" presStyleCnt="3">
        <dgm:presLayoutVars>
          <dgm:chMax val="1"/>
          <dgm:chPref val="1"/>
        </dgm:presLayoutVars>
      </dgm:prSet>
      <dgm:spPr/>
    </dgm:pt>
    <dgm:pt modelId="{052B3481-900F-4C5E-ACED-189642A1D6F8}" type="pres">
      <dgm:prSet presAssocID="{E6F8CCB2-7816-4C59-B50E-1383F017237E}" presName="sibTrans" presStyleCnt="0"/>
      <dgm:spPr/>
    </dgm:pt>
    <dgm:pt modelId="{D0BA78FD-C7CB-4A13-99B3-167551C7A8F5}" type="pres">
      <dgm:prSet presAssocID="{AA71775F-300E-4649-88D3-09CB65BFEE74}" presName="compNode" presStyleCnt="0"/>
      <dgm:spPr/>
    </dgm:pt>
    <dgm:pt modelId="{F0DA13D7-2F26-4847-8E39-E9FDEB7C346E}" type="pres">
      <dgm:prSet presAssocID="{AA71775F-300E-4649-88D3-09CB65BFEE74}" presName="iconBgRect" presStyleLbl="bgShp" presStyleIdx="2" presStyleCnt="3"/>
      <dgm:spPr/>
    </dgm:pt>
    <dgm:pt modelId="{E8C548EC-A598-4DCB-91B5-641237F0FB73}" type="pres">
      <dgm:prSet presAssocID="{AA71775F-300E-4649-88D3-09CB65BFEE7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ir tree"/>
        </a:ext>
      </dgm:extLst>
    </dgm:pt>
    <dgm:pt modelId="{73756AEF-C2C9-4F06-BE44-BA2AA62758B5}" type="pres">
      <dgm:prSet presAssocID="{AA71775F-300E-4649-88D3-09CB65BFEE74}" presName="spaceRect" presStyleCnt="0"/>
      <dgm:spPr/>
    </dgm:pt>
    <dgm:pt modelId="{AD393565-6720-4C0F-8C9F-DE52E69AC8C8}" type="pres">
      <dgm:prSet presAssocID="{AA71775F-300E-4649-88D3-09CB65BFEE74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574FD219-7C51-4A56-BCED-F7A319AF749A}" srcId="{A4E5F3A4-39FB-41CD-B686-D8965CD9BEB3}" destId="{4FA191F1-8504-4216-A6C1-B657F90A4160}" srcOrd="0" destOrd="0" parTransId="{6BEA0A88-98F5-47EF-97AB-14939552198A}" sibTransId="{C10EEB61-7D76-4426-ABDD-5E12ADAAF7CA}"/>
    <dgm:cxn modelId="{DE75594C-6223-2B4B-8919-CD7D8084D112}" type="presOf" srcId="{AA71775F-300E-4649-88D3-09CB65BFEE74}" destId="{AD393565-6720-4C0F-8C9F-DE52E69AC8C8}" srcOrd="0" destOrd="0" presId="urn:microsoft.com/office/officeart/2018/5/layout/IconCircleLabelList"/>
    <dgm:cxn modelId="{59ECBA4E-7BAF-4C65-A2F7-7A4558871E65}" srcId="{A4E5F3A4-39FB-41CD-B686-D8965CD9BEB3}" destId="{AA71775F-300E-4649-88D3-09CB65BFEE74}" srcOrd="2" destOrd="0" parTransId="{1E170E9B-0DA8-4114-A87D-A92161D5AA14}" sibTransId="{2221C03E-C951-4D81-BD14-5C71C302AD91}"/>
    <dgm:cxn modelId="{5B9B3871-F7D6-9740-B216-5A7F2129F4B1}" type="presOf" srcId="{B07BA920-3FCB-466F-BCF0-0AA491F38E81}" destId="{77388325-67AB-4F45-850E-E45FD98CE0FF}" srcOrd="0" destOrd="0" presId="urn:microsoft.com/office/officeart/2018/5/layout/IconCircleLabelList"/>
    <dgm:cxn modelId="{06C42DB1-1CA8-A64B-B0B4-B9B02E2E5424}" type="presOf" srcId="{4FA191F1-8504-4216-A6C1-B657F90A4160}" destId="{43B19186-4FF8-4E9D-8599-279396980021}" srcOrd="0" destOrd="0" presId="urn:microsoft.com/office/officeart/2018/5/layout/IconCircleLabelList"/>
    <dgm:cxn modelId="{EAAA68EB-9FA1-4CE9-9937-84FE40131E6A}" srcId="{A4E5F3A4-39FB-41CD-B686-D8965CD9BEB3}" destId="{B07BA920-3FCB-466F-BCF0-0AA491F38E81}" srcOrd="1" destOrd="0" parTransId="{CA9F9CE1-C7BF-4F98-B0A6-05E61D917417}" sibTransId="{E6F8CCB2-7816-4C59-B50E-1383F017237E}"/>
    <dgm:cxn modelId="{6C45D0F3-3A98-C841-AD20-44F14526408A}" type="presOf" srcId="{A4E5F3A4-39FB-41CD-B686-D8965CD9BEB3}" destId="{5B40C456-CADE-43F9-82E3-82D1942A4A5E}" srcOrd="0" destOrd="0" presId="urn:microsoft.com/office/officeart/2018/5/layout/IconCircleLabelList"/>
    <dgm:cxn modelId="{D818FEAB-4209-1142-82C6-00F1EB18FA31}" type="presParOf" srcId="{5B40C456-CADE-43F9-82E3-82D1942A4A5E}" destId="{86596411-25C4-4F4F-B95B-8CF9EE8D62E6}" srcOrd="0" destOrd="0" presId="urn:microsoft.com/office/officeart/2018/5/layout/IconCircleLabelList"/>
    <dgm:cxn modelId="{D319B6CB-B431-5341-8D06-608F77909D7F}" type="presParOf" srcId="{86596411-25C4-4F4F-B95B-8CF9EE8D62E6}" destId="{721DE9A7-F23B-4019-9937-BCB413E9DF02}" srcOrd="0" destOrd="0" presId="urn:microsoft.com/office/officeart/2018/5/layout/IconCircleLabelList"/>
    <dgm:cxn modelId="{9297D80E-17ED-7F4E-823F-51EE3960E411}" type="presParOf" srcId="{86596411-25C4-4F4F-B95B-8CF9EE8D62E6}" destId="{2BE087AF-E509-40C4-A0A7-A90091128859}" srcOrd="1" destOrd="0" presId="urn:microsoft.com/office/officeart/2018/5/layout/IconCircleLabelList"/>
    <dgm:cxn modelId="{ACEF7AEE-3A6D-0442-8B8F-65301357A012}" type="presParOf" srcId="{86596411-25C4-4F4F-B95B-8CF9EE8D62E6}" destId="{333B204A-639D-415A-BDDC-AB025E919E9E}" srcOrd="2" destOrd="0" presId="urn:microsoft.com/office/officeart/2018/5/layout/IconCircleLabelList"/>
    <dgm:cxn modelId="{C6F25CFF-5065-FD4F-9232-4D066C2A1E3C}" type="presParOf" srcId="{86596411-25C4-4F4F-B95B-8CF9EE8D62E6}" destId="{43B19186-4FF8-4E9D-8599-279396980021}" srcOrd="3" destOrd="0" presId="urn:microsoft.com/office/officeart/2018/5/layout/IconCircleLabelList"/>
    <dgm:cxn modelId="{C1999B1B-4A70-FB49-BFF2-B88842BA5E67}" type="presParOf" srcId="{5B40C456-CADE-43F9-82E3-82D1942A4A5E}" destId="{2075BD49-AEC8-48DB-8A8A-29B4D59099B4}" srcOrd="1" destOrd="0" presId="urn:microsoft.com/office/officeart/2018/5/layout/IconCircleLabelList"/>
    <dgm:cxn modelId="{A08FDFE2-F524-E34C-8A52-6ED558D84310}" type="presParOf" srcId="{5B40C456-CADE-43F9-82E3-82D1942A4A5E}" destId="{94C05B47-BCA5-479D-B721-18D14F6FF33B}" srcOrd="2" destOrd="0" presId="urn:microsoft.com/office/officeart/2018/5/layout/IconCircleLabelList"/>
    <dgm:cxn modelId="{99FA02F3-3D0F-874C-9DFF-E860FFA5FC53}" type="presParOf" srcId="{94C05B47-BCA5-479D-B721-18D14F6FF33B}" destId="{CCC6F42A-F1FB-4863-8212-D1F6CE03F197}" srcOrd="0" destOrd="0" presId="urn:microsoft.com/office/officeart/2018/5/layout/IconCircleLabelList"/>
    <dgm:cxn modelId="{88744919-1321-0542-9555-39ED10033608}" type="presParOf" srcId="{94C05B47-BCA5-479D-B721-18D14F6FF33B}" destId="{43EFF8E0-AA4C-4828-A9FB-83CFA72D6FDE}" srcOrd="1" destOrd="0" presId="urn:microsoft.com/office/officeart/2018/5/layout/IconCircleLabelList"/>
    <dgm:cxn modelId="{B7D160E3-AC99-F948-B262-840D85F740FE}" type="presParOf" srcId="{94C05B47-BCA5-479D-B721-18D14F6FF33B}" destId="{AA9FBDE1-7219-4115-B675-F28A66E0F3BE}" srcOrd="2" destOrd="0" presId="urn:microsoft.com/office/officeart/2018/5/layout/IconCircleLabelList"/>
    <dgm:cxn modelId="{F3AC63F8-24C4-1747-A4C8-D8E823661D49}" type="presParOf" srcId="{94C05B47-BCA5-479D-B721-18D14F6FF33B}" destId="{77388325-67AB-4F45-850E-E45FD98CE0FF}" srcOrd="3" destOrd="0" presId="urn:microsoft.com/office/officeart/2018/5/layout/IconCircleLabelList"/>
    <dgm:cxn modelId="{A2DC6E81-0D45-A042-A9A0-47B34F4E6DB0}" type="presParOf" srcId="{5B40C456-CADE-43F9-82E3-82D1942A4A5E}" destId="{052B3481-900F-4C5E-ACED-189642A1D6F8}" srcOrd="3" destOrd="0" presId="urn:microsoft.com/office/officeart/2018/5/layout/IconCircleLabelList"/>
    <dgm:cxn modelId="{C0DA0C15-2283-0244-9257-5FFFC8065890}" type="presParOf" srcId="{5B40C456-CADE-43F9-82E3-82D1942A4A5E}" destId="{D0BA78FD-C7CB-4A13-99B3-167551C7A8F5}" srcOrd="4" destOrd="0" presId="urn:microsoft.com/office/officeart/2018/5/layout/IconCircleLabelList"/>
    <dgm:cxn modelId="{AF6F9DC6-9F90-EB4B-98A1-C878CB36B25E}" type="presParOf" srcId="{D0BA78FD-C7CB-4A13-99B3-167551C7A8F5}" destId="{F0DA13D7-2F26-4847-8E39-E9FDEB7C346E}" srcOrd="0" destOrd="0" presId="urn:microsoft.com/office/officeart/2018/5/layout/IconCircleLabelList"/>
    <dgm:cxn modelId="{3BD9BF89-600E-E44D-AE97-32CF66791EF5}" type="presParOf" srcId="{D0BA78FD-C7CB-4A13-99B3-167551C7A8F5}" destId="{E8C548EC-A598-4DCB-91B5-641237F0FB73}" srcOrd="1" destOrd="0" presId="urn:microsoft.com/office/officeart/2018/5/layout/IconCircleLabelList"/>
    <dgm:cxn modelId="{8EE84D4C-8CA4-8646-A35B-A779F21A348D}" type="presParOf" srcId="{D0BA78FD-C7CB-4A13-99B3-167551C7A8F5}" destId="{73756AEF-C2C9-4F06-BE44-BA2AA62758B5}" srcOrd="2" destOrd="0" presId="urn:microsoft.com/office/officeart/2018/5/layout/IconCircleLabelList"/>
    <dgm:cxn modelId="{0B720A3E-CE5C-E84E-AE27-7B8C0CD5CF5C}" type="presParOf" srcId="{D0BA78FD-C7CB-4A13-99B3-167551C7A8F5}" destId="{AD393565-6720-4C0F-8C9F-DE52E69AC8C8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DE9A7-F23B-4019-9937-BCB413E9DF02}">
      <dsp:nvSpPr>
        <dsp:cNvPr id="0" name=""/>
        <dsp:cNvSpPr/>
      </dsp:nvSpPr>
      <dsp:spPr>
        <a:xfrm>
          <a:off x="302218" y="626546"/>
          <a:ext cx="943593" cy="94359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E087AF-E509-40C4-A0A7-A90091128859}">
      <dsp:nvSpPr>
        <dsp:cNvPr id="0" name=""/>
        <dsp:cNvSpPr/>
      </dsp:nvSpPr>
      <dsp:spPr>
        <a:xfrm>
          <a:off x="503312" y="827640"/>
          <a:ext cx="541406" cy="5414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B19186-4FF8-4E9D-8599-279396980021}">
      <dsp:nvSpPr>
        <dsp:cNvPr id="0" name=""/>
        <dsp:cNvSpPr/>
      </dsp:nvSpPr>
      <dsp:spPr>
        <a:xfrm>
          <a:off x="578" y="1864046"/>
          <a:ext cx="1546875" cy="1193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100" kern="1200"/>
            <a:t>Provided opportunities for Board members to attend industry events such as MCCSS meetings, conferences, seminars.</a:t>
          </a:r>
          <a:endParaRPr lang="en-US" sz="1100" kern="1200"/>
        </a:p>
      </dsp:txBody>
      <dsp:txXfrm>
        <a:off x="578" y="1864046"/>
        <a:ext cx="1546875" cy="1193994"/>
      </dsp:txXfrm>
    </dsp:sp>
    <dsp:sp modelId="{CCC6F42A-F1FB-4863-8212-D1F6CE03F197}">
      <dsp:nvSpPr>
        <dsp:cNvPr id="0" name=""/>
        <dsp:cNvSpPr/>
      </dsp:nvSpPr>
      <dsp:spPr>
        <a:xfrm>
          <a:off x="2119797" y="626546"/>
          <a:ext cx="943593" cy="94359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EFF8E0-AA4C-4828-A9FB-83CFA72D6FDE}">
      <dsp:nvSpPr>
        <dsp:cNvPr id="0" name=""/>
        <dsp:cNvSpPr/>
      </dsp:nvSpPr>
      <dsp:spPr>
        <a:xfrm>
          <a:off x="2320890" y="827640"/>
          <a:ext cx="541406" cy="54140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88325-67AB-4F45-850E-E45FD98CE0FF}">
      <dsp:nvSpPr>
        <dsp:cNvPr id="0" name=""/>
        <dsp:cNvSpPr/>
      </dsp:nvSpPr>
      <dsp:spPr>
        <a:xfrm>
          <a:off x="1818156" y="1864046"/>
          <a:ext cx="1546875" cy="1193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100" kern="1200"/>
            <a:t>Arranged speakers or presentations from various stakeholders to further enhance the Board’s knowledge and understanding of Developmental Services and key relationships.</a:t>
          </a:r>
          <a:endParaRPr lang="en-US" sz="1100" kern="1200"/>
        </a:p>
      </dsp:txBody>
      <dsp:txXfrm>
        <a:off x="1818156" y="1864046"/>
        <a:ext cx="1546875" cy="1193994"/>
      </dsp:txXfrm>
    </dsp:sp>
    <dsp:sp modelId="{F0DA13D7-2F26-4847-8E39-E9FDEB7C346E}">
      <dsp:nvSpPr>
        <dsp:cNvPr id="0" name=""/>
        <dsp:cNvSpPr/>
      </dsp:nvSpPr>
      <dsp:spPr>
        <a:xfrm>
          <a:off x="3937375" y="626546"/>
          <a:ext cx="943593" cy="94359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C548EC-A598-4DCB-91B5-641237F0FB73}">
      <dsp:nvSpPr>
        <dsp:cNvPr id="0" name=""/>
        <dsp:cNvSpPr/>
      </dsp:nvSpPr>
      <dsp:spPr>
        <a:xfrm>
          <a:off x="4138469" y="827640"/>
          <a:ext cx="541406" cy="54140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393565-6720-4C0F-8C9F-DE52E69AC8C8}">
      <dsp:nvSpPr>
        <dsp:cNvPr id="0" name=""/>
        <dsp:cNvSpPr/>
      </dsp:nvSpPr>
      <dsp:spPr>
        <a:xfrm>
          <a:off x="3635734" y="1864046"/>
          <a:ext cx="1546875" cy="1193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100" kern="1200"/>
            <a:t>Analyzed Board composition/complement requirements and created an Evergreen document - completed</a:t>
          </a:r>
          <a:endParaRPr lang="en-US" sz="1100" kern="1200"/>
        </a:p>
      </dsp:txBody>
      <dsp:txXfrm>
        <a:off x="3635734" y="1864046"/>
        <a:ext cx="1546875" cy="1193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A3654-100A-594B-85A9-F63CAE1FC4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63FE01-C674-4B40-9B08-2523813052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D09D4-E4D5-C74B-B6F5-F2D7FCE45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C1BD4-3657-3D41-B317-5A75D9D62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5A75F-EBFB-694E-81B1-D8F51AFD8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11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4CE0B-F846-B74B-BE88-81D74E0CE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60EC12-A34B-A649-B23E-6C74DD1EB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4E3A3B-188C-9840-A7B3-691FB16ED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47B1B-384D-E14F-88B4-2AF6BABD8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3C2E1-1C6E-FF4F-B9A4-90664A2D9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37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70D90C-F0C0-FD4E-8852-95C39E2DB7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142386-34C4-0F47-9433-E85C501F4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B623C-10E0-814D-944D-B67A48516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5D76A-C2F3-F149-A938-84409CF59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77878-474C-1F44-B60B-0A3DED7AA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5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BC002-C3B5-404F-A7F7-C8AAED5B4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BB466-2696-774D-AA14-73E8FC2AF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C9D34-C52E-EA4D-80CB-07F324BAC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BA295-8534-1D43-8DA5-BA17C93E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E7F08-BB5E-6449-9DE0-DB7280772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2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11CA2-5BFE-9648-8846-00D86162F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D1AC3-9573-2A44-9C57-09BD99594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84723-79F7-BD4F-B0E8-F54281133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56F9B-7871-5F42-893E-D12567E2A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4EF84-7C95-F243-B3D5-1145227E4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2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E3955-3319-5C44-93EC-F476FAE9B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A5AE9A-68AA-F644-BD8E-8B0ABE6D3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23C5B-D462-514F-857B-12046C35B4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0625CF-F8B3-174D-9FB3-B8F30AFFB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6FC92-D947-E449-A093-7B18BB16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311108-CD68-5041-95C1-DD18190A8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74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38D7F-99E1-C540-9D09-E15BA60F4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C4A40B-9A7F-D041-915B-05A293E61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C45E98-D236-F64C-8B72-7E0BC35C9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D0DE8D-0E92-9048-99BC-8F11866ECB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FE4942-CC8A-0643-89A9-59BC25F857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101DDF-5C44-AD4F-A814-5F0775D6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B8EBA1-164B-6446-BB9E-58E071FDE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D19ADD-41C4-C647-AFB4-40FEEE93E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68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BC6F9-5573-AA40-BBA3-FAC301E3B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146986-39D5-744B-BF09-2BD8B9056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087E89-1ECB-E441-8C60-91DA73D96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ED068-EB3C-A24C-AE5D-52A03EA29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07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6B0A5B-F0F6-6E4E-B2B8-35F106C2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FEA592-C85B-DF48-9D2E-B39A0A066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10EDEA-B93B-EF47-9299-762727B17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75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53FBF-451F-0043-8FFE-D2AA11587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0D6C7-0C33-D54F-B5BC-11499191B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0D788C-5AB1-B649-9C99-DBF38D50B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BC80B7-6D79-214F-8209-F68B90180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09E0F-2B78-4F45-A668-5432CABD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E26DF3-5E3D-2A41-A68F-22F8E7CE0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649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E9FD3-26D4-5C42-ABBA-927A2C9BF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E004FE-5607-0A4B-97C3-96F5095F9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1B85F6-DA99-5648-865D-9EB82B51D7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9F36D8-0C53-6F4D-884F-9082786A3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FF254-E985-6346-94F4-38B18E9C0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5F6531-B68E-7F46-AF74-403C7E0C7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93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9FF002-640C-604B-A2ED-6F31534D0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FD8FBF-19AC-5745-A4F3-9E7C18156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D16F3-ACF0-DA4A-AC46-88B37D9791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58015-5FA3-1A47-A23F-14C815ACEEE2}" type="datetimeFigureOut">
              <a:rPr lang="en-US" smtClean="0"/>
              <a:t>10/22/21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C660A-F745-B440-B79B-DA26676DB4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EBF2C-6C7B-F440-A017-CFE55B4D12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4E1AF-16F8-A048-A719-3086CD5F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75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46F1F2C8-798B-4CCE-A851-94AFAF350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D88B41E-5C80-9A40-92ED-F148A96F9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0908" y="1220919"/>
            <a:ext cx="5425781" cy="2387600"/>
          </a:xfrm>
        </p:spPr>
        <p:txBody>
          <a:bodyPr>
            <a:normAutofit/>
          </a:bodyPr>
          <a:lstStyle/>
          <a:p>
            <a:pPr algn="l"/>
            <a:r>
              <a:rPr lang="en-CA" sz="3800" b="1"/>
              <a:t>TCE ACHIEVEMENTS FROM </a:t>
            </a:r>
            <a:br>
              <a:rPr lang="en-CA" sz="3800" b="1"/>
            </a:br>
            <a:r>
              <a:rPr lang="en-CA" sz="3800" b="1"/>
              <a:t>Last (2017) STRATEGIC PLAN</a:t>
            </a:r>
            <a:endParaRPr lang="en-US" sz="380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0267DAF-C48C-1F42-8DCA-53439FD2E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0908" y="3700594"/>
            <a:ext cx="5425781" cy="1655762"/>
          </a:xfrm>
        </p:spPr>
        <p:txBody>
          <a:bodyPr>
            <a:normAutofit/>
          </a:bodyPr>
          <a:lstStyle/>
          <a:p>
            <a:pPr algn="l"/>
            <a:r>
              <a:rPr lang="en-US" sz="2200" b="1"/>
              <a:t>Summary Provided as part of presentation on Strategic Plan Update </a:t>
            </a:r>
          </a:p>
          <a:p>
            <a:pPr algn="l"/>
            <a:r>
              <a:rPr lang="en-US" sz="2200" b="1"/>
              <a:t>At 2021 AGM </a:t>
            </a:r>
          </a:p>
          <a:p>
            <a:pPr algn="l"/>
            <a:r>
              <a:rPr lang="en-US" sz="2200" b="1"/>
              <a:t>October 25, 2021 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55E9CD0-04B0-4A3C-B291-AD913379C7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DD8BF3B-6066-418C-8D1A-75C5E396F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Block Arc 33">
            <a:extLst>
              <a:ext uri="{FF2B5EF4-FFF2-40B4-BE49-F238E27FC236}">
                <a16:creationId xmlns:a16="http://schemas.microsoft.com/office/drawing/2014/main" id="{80BC66F9-7A74-4286-AD22-1174052CC2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02394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8142CC3-2B5C-48E6-9DF0-6C8ACBAF2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B2D303B-3DD0-4319-9EAD-361847FEC7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46A89C79-8EF3-4AF9-B3D9-59A883F41C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EFE5CE34-4543-42E5-B82C-1F3D12422C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72AF41FE-63D7-4695-81D2-66D2510E4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887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CDE41C-959C-CC4B-9132-CD19DE661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TCE ACHIEVEMENTS FROM </a:t>
            </a:r>
            <a:br>
              <a:rPr lang="en-CA" b="1" dirty="0"/>
            </a:br>
            <a:r>
              <a:rPr lang="en-CA" b="1" dirty="0"/>
              <a:t>Last (2017) STRATEGIC PLAN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067DB9-1B10-5044-8EBB-1AE2E540C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GOALS and Strategies 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692985C-0D63-8B4A-891E-5180A060F19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CA" sz="3100" b="1" dirty="0"/>
          </a:p>
          <a:p>
            <a:pPr marL="0" indent="0">
              <a:buNone/>
            </a:pPr>
            <a:r>
              <a:rPr lang="en-CA" sz="3100" b="1" dirty="0"/>
              <a:t>Goal #1	Improve the Financial 		Viability of TCE</a:t>
            </a:r>
            <a:endParaRPr lang="en-CA" sz="3100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b="1" dirty="0"/>
              <a:t>Strategy 1:	Continue to decrease costs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5201668-0990-414C-BFAA-8D4CA2CB19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TACTICS AND ACHIEVEMENTS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06D487-5C6B-9F4B-A1DA-6E97CE2B231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CA" dirty="0"/>
              <a:t> </a:t>
            </a:r>
            <a:r>
              <a:rPr lang="en-CA" b="1" dirty="0"/>
              <a:t>Explore Technology</a:t>
            </a:r>
          </a:p>
          <a:p>
            <a:r>
              <a:rPr lang="en-CA" dirty="0"/>
              <a:t>Achievement:	The learnings from Housing Task Force project on Technology and other research will be incorporated and utilized in new Nepean Housing units.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b="1" i="1" dirty="0"/>
              <a:t>Seek alternate forms of direct funding for individuals.. </a:t>
            </a:r>
          </a:p>
          <a:p>
            <a:r>
              <a:rPr lang="en-CA" dirty="0"/>
              <a:t>Achievement:	The majority of people supported at TCE now have an allocation of individualized passport funding.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751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851C5-F607-084C-ABF3-BB86F30E3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CA" b="1" dirty="0"/>
            </a:br>
            <a:r>
              <a:rPr lang="en-CA" b="1" dirty="0"/>
              <a:t>TCE ACHIEVEMENTS FROM </a:t>
            </a:r>
            <a:br>
              <a:rPr lang="en-CA" b="1" dirty="0"/>
            </a:br>
            <a:r>
              <a:rPr lang="en-CA" b="1" dirty="0"/>
              <a:t>Last (2017) STRATEGIC PLAN</a:t>
            </a:r>
            <a:br>
              <a:rPr lang="en-CA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DEFF9-F9A0-C046-AC81-919DD4BFB0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GOALS and Strategies  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930B5-9C51-3A43-820E-F4EFBDA9F3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CA" sz="3800" b="1" dirty="0"/>
              <a:t>Strategy #2	Explore new opportunities to increase revenue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63418-B98A-B440-AD61-F27307478F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TACTICS AND ACHIEVEMENTS 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7E5D18-472F-5B40-A9BC-76630C5AEF2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CA" b="1" dirty="0"/>
              <a:t>Address the lack of Pay Equity funding support.</a:t>
            </a:r>
          </a:p>
          <a:p>
            <a:r>
              <a:rPr lang="en-CA" dirty="0"/>
              <a:t>A</a:t>
            </a:r>
            <a:r>
              <a:rPr lang="en-CA" b="1" dirty="0"/>
              <a:t>chievement: </a:t>
            </a:r>
            <a:r>
              <a:rPr lang="en-CA" dirty="0"/>
              <a:t>TCE reached our pay equity targets in 2021 for all positions. Sustainability funds were received from the Ontario government in 2018, and annualized by the new government to address pressures.</a:t>
            </a:r>
          </a:p>
          <a:p>
            <a:pPr marL="0" indent="0">
              <a:buNone/>
            </a:pPr>
            <a:r>
              <a:rPr lang="en-CA" b="1" dirty="0"/>
              <a:t>Seek out new sources of funding and resources. </a:t>
            </a:r>
          </a:p>
          <a:p>
            <a:r>
              <a:rPr lang="en-CA" b="1" dirty="0"/>
              <a:t>Achievement: </a:t>
            </a:r>
            <a:r>
              <a:rPr lang="en-CA" dirty="0"/>
              <a:t>Exploration of Family Brokerage as a service TCE could provide was initiated and then put on hold due to COVID. This is still a priority focus that we will continue to pursue.</a:t>
            </a:r>
          </a:p>
          <a:p>
            <a:pPr marL="0" lvl="0" indent="0">
              <a:buNone/>
            </a:pPr>
            <a:r>
              <a:rPr lang="en-CA" b="1" dirty="0"/>
              <a:t>Expand and grow types of fundraising and donations.</a:t>
            </a:r>
          </a:p>
          <a:p>
            <a:r>
              <a:rPr lang="en-CA" b="1" dirty="0"/>
              <a:t>Achievement</a:t>
            </a:r>
            <a:r>
              <a:rPr lang="en-CA" dirty="0"/>
              <a:t>: Donations increased significantly in 2019 and 2020 from Trusts and Bequeaths.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90AC2-6CE5-0643-899C-BF5015463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TCE ACHIEVEMENTS FROM </a:t>
            </a:r>
            <a:br>
              <a:rPr lang="en-CA" b="1" dirty="0"/>
            </a:br>
            <a:r>
              <a:rPr lang="en-CA" b="1" dirty="0"/>
              <a:t>Last (2017) STRATEGIC PLAN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6439D-060B-254B-A4C6-FF2F04A692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 and Strategies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D3FDE-7BD9-8B41-83A8-1A50DD78835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CA" b="1" dirty="0"/>
          </a:p>
          <a:p>
            <a:pPr marL="0" indent="0">
              <a:buNone/>
            </a:pPr>
            <a:r>
              <a:rPr lang="en-CA" b="1" dirty="0"/>
              <a:t>Goal #2 	Enhance TCE’s ability to adapt and continue to evolve as a leader in the provision of high quality supports and services for people with developmental disabilities in a rapidly changing developmental services landscape.</a:t>
            </a:r>
            <a:endParaRPr lang="en-CA" dirty="0"/>
          </a:p>
          <a:p>
            <a:pPr marL="0" indent="0">
              <a:buNone/>
            </a:pPr>
            <a:endParaRPr lang="en-CA" b="1" dirty="0"/>
          </a:p>
          <a:p>
            <a:pPr marL="0" indent="0">
              <a:buNone/>
            </a:pPr>
            <a:r>
              <a:rPr lang="en-CA" b="1" dirty="0"/>
              <a:t>Strategy 1: Provide education and skill development for employees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F7D148-637B-CE4C-83F5-5E6131BD14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TACTICS AND ACHIEVEMENTS 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B99898-4083-D541-A6F4-239102C51CF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CA" dirty="0"/>
              <a:t>Successfully launched Person-Centred Thinking and Practices within TCE. It is a process that is underway and will take time for our system and culture shift, we are on our way. </a:t>
            </a:r>
          </a:p>
          <a:p>
            <a:pPr lvl="0"/>
            <a:r>
              <a:rPr lang="en-CA" dirty="0"/>
              <a:t>Increased training opportunities overall for employees in a variety of areas and offered trainer positions to direct support staff.</a:t>
            </a:r>
          </a:p>
          <a:p>
            <a:pPr lvl="0"/>
            <a:r>
              <a:rPr lang="en-CA" dirty="0"/>
              <a:t>Implemented a HR Information, scheduling and management system connected to payroll.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53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5A42D-BA74-2E42-8C28-FE3CF3F16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775" y="-56356"/>
            <a:ext cx="10515600" cy="1325563"/>
          </a:xfrm>
        </p:spPr>
        <p:txBody>
          <a:bodyPr/>
          <a:lstStyle/>
          <a:p>
            <a:r>
              <a:rPr lang="en-CA" b="1" dirty="0"/>
              <a:t>TCE ACHIEVEMENTS FROM </a:t>
            </a:r>
            <a:br>
              <a:rPr lang="en-CA" b="1" dirty="0"/>
            </a:br>
            <a:r>
              <a:rPr lang="en-CA" b="1" dirty="0"/>
              <a:t>Last (2017) STRATEGIC PLAN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7C646C-B9C0-D54F-AEBB-C449E1B23B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194" y="1681163"/>
            <a:ext cx="5503607" cy="619585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  <a:p>
            <a:endParaRPr lang="en-US" sz="9600" dirty="0"/>
          </a:p>
          <a:p>
            <a:endParaRPr lang="en-US" sz="9600" dirty="0"/>
          </a:p>
          <a:p>
            <a:r>
              <a:rPr lang="en-US" sz="9600" dirty="0">
                <a:latin typeface="Arial" panose="020B0604020202020204" pitchFamily="34" charset="0"/>
                <a:cs typeface="Arial" panose="020B0604020202020204" pitchFamily="34" charset="0"/>
              </a:rPr>
              <a:t>Goals and Strategies 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B58D53-E9AD-5C40-869A-E8EEC8B1DE2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C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CA" sz="3400" b="1" dirty="0">
                <a:latin typeface="Arial" panose="020B0604020202020204" pitchFamily="34" charset="0"/>
                <a:cs typeface="Arial" panose="020B0604020202020204" pitchFamily="34" charset="0"/>
              </a:rPr>
              <a:t>Strategy 2: Increase the Board’s industry knowledge</a:t>
            </a:r>
            <a:endParaRPr lang="en-US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236CE3-604E-1F43-A658-C3097D7DD1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9600" dirty="0">
                <a:latin typeface="Arial" panose="020B0604020202020204" pitchFamily="34" charset="0"/>
                <a:cs typeface="Arial" panose="020B0604020202020204" pitchFamily="34" charset="0"/>
              </a:rPr>
              <a:t>TACTICS AND ACHIEVEMENTS </a:t>
            </a:r>
          </a:p>
          <a:p>
            <a:endParaRPr lang="en-US" dirty="0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A3E26EEF-8F05-498D-880F-6C984EF88D60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3844412"/>
              </p:ext>
            </p:extLst>
          </p:nvPr>
        </p:nvGraphicFramePr>
        <p:xfrm>
          <a:off x="6172200" y="2505075"/>
          <a:ext cx="51831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0756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CE253-E2B3-3645-B1DA-3D3D50BE2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TCE ACHIEVEMENTS FROM </a:t>
            </a:r>
            <a:br>
              <a:rPr lang="en-CA" b="1" dirty="0"/>
            </a:br>
            <a:r>
              <a:rPr lang="en-CA" b="1" dirty="0"/>
              <a:t>Last (2017) STRATEGIC PLAN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AE498-6937-7442-A04C-625ED3210E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Goals and Strategies 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BC96DC-1ADC-E44D-9146-AC736E3D379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/>
              <a:t>Strategy 3: Strengthen TCE’s Human Resource resilience through strategic and intentional training and development in support of senior management succession planning. 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16A450-DFB8-C546-8AEC-B4F1E53B38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TACTICS AND ACHIEVEMENTS 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251821-30E9-514C-8C6E-A5562415A30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Succession plan developed for Executive Director, Director of Operations and Program Supervisor positions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95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8105F-77F8-4141-B8F5-E1F3BD5B4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TCE ACHIEVEMENTS FROM </a:t>
            </a:r>
            <a:br>
              <a:rPr lang="en-CA" b="1" dirty="0"/>
            </a:br>
            <a:r>
              <a:rPr lang="en-CA" b="1" dirty="0"/>
              <a:t>Last (2017) STRATEGIC PLAN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5362E-2176-AD42-90E2-7A622CAC81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 and Strategies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A03AFE-748C-A241-8FB7-DE3A47924A3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CA" sz="2400" dirty="0"/>
          </a:p>
          <a:p>
            <a:r>
              <a:rPr lang="en-CA" dirty="0"/>
              <a:t>Strategy 4: Engage, consult and plan with individuals currently supported by TCE and their families for the future.</a:t>
            </a:r>
            <a:endParaRPr lang="en-CA" sz="2400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5383A6-98DE-6844-8400-551454C548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Tactics and Achievements 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E66D0C-ADE6-9344-8225-23B423C09D6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/>
              <a:t>Tactics: </a:t>
            </a:r>
            <a:r>
              <a:rPr lang="en-CA" dirty="0" err="1"/>
              <a:t>Identifed</a:t>
            </a:r>
            <a:r>
              <a:rPr lang="en-CA" dirty="0"/>
              <a:t> resources for Individualized Planning and funding sources to pay for planning and implementation – </a:t>
            </a:r>
            <a:endParaRPr lang="en-CA" sz="2000" dirty="0"/>
          </a:p>
          <a:p>
            <a:pPr marL="0" indent="0">
              <a:buNone/>
            </a:pPr>
            <a:r>
              <a:rPr lang="en-CA" b="1" i="1" dirty="0"/>
              <a:t>Achieved</a:t>
            </a:r>
            <a:r>
              <a:rPr lang="en-CA" b="1" dirty="0"/>
              <a:t>: </a:t>
            </a:r>
            <a:r>
              <a:rPr lang="en-CA" dirty="0"/>
              <a:t>Ongoing and supported through donations and original grant from MCCSS to pay for two year project.</a:t>
            </a:r>
            <a:endParaRPr lang="en-CA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624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18B17-F56A-CA41-B988-B47578D50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TCE ACHIEVEMENTS FROM </a:t>
            </a:r>
            <a:br>
              <a:rPr lang="en-CA" b="1" dirty="0"/>
            </a:br>
            <a:r>
              <a:rPr lang="en-CA" b="1" dirty="0"/>
              <a:t>Last (2017) STRATEGIC PLAN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1CA07-5A83-F54C-816D-ADE0FF5684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Goals and Strategies 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25AE72-B5E9-C544-A12B-F2D2D1DA3EB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b="1" dirty="0"/>
              <a:t>Goal 3: Simplify TCE’s dependency on Infrastructure.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Strategy 1:  Divest aging properties and reduce landlord relationship with individuals supported.</a:t>
            </a:r>
          </a:p>
          <a:p>
            <a:pPr marL="0" indent="0">
              <a:buNone/>
            </a:pPr>
            <a:endParaRPr lang="en-CA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7DF07C-8FD6-334A-959A-4C99A5DCBB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Tactics and Achievements 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024BB6-D0FA-CC47-B6F0-C34BBC49F5C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/>
              <a:t>Board development – Housing Workshops held</a:t>
            </a:r>
          </a:p>
          <a:p>
            <a:r>
              <a:rPr lang="en-CA" dirty="0"/>
              <a:t>Partnership established for new 6 apartment units in Nepean Housing Apartment in 22/23.</a:t>
            </a:r>
          </a:p>
          <a:p>
            <a:r>
              <a:rPr lang="en-CA" dirty="0"/>
              <a:t>Proposal for a small bungalow submitted to Lions Homes for Deaf People.</a:t>
            </a:r>
          </a:p>
          <a:p>
            <a:r>
              <a:rPr lang="en-CA" dirty="0"/>
              <a:t>Housing Working group was stalled by COVID but has reconvened and working on Plan.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82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680</Words>
  <Application>Microsoft Macintosh PowerPoint</Application>
  <PresentationFormat>Widescreen</PresentationFormat>
  <Paragraphs>73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TCE ACHIEVEMENTS FROM  Last (2017) STRATEGIC PLAN</vt:lpstr>
      <vt:lpstr>TCE ACHIEVEMENTS FROM  Last (2017) STRATEGIC PLAN</vt:lpstr>
      <vt:lpstr> TCE ACHIEVEMENTS FROM  Last (2017) STRATEGIC PLAN </vt:lpstr>
      <vt:lpstr>TCE ACHIEVEMENTS FROM  Last (2017) STRATEGIC PLAN</vt:lpstr>
      <vt:lpstr>TCE ACHIEVEMENTS FROM  Last (2017) STRATEGIC PLAN</vt:lpstr>
      <vt:lpstr>TCE ACHIEVEMENTS FROM  Last (2017) STRATEGIC PLAN</vt:lpstr>
      <vt:lpstr>TCE ACHIEVEMENTS FROM  Last (2017) STRATEGIC PLAN</vt:lpstr>
      <vt:lpstr>TCE ACHIEVEMENTS FROM  Last (2017) STRATEGIC 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Coxon</dc:creator>
  <cp:lastModifiedBy>Michael Coxon</cp:lastModifiedBy>
  <cp:revision>4</cp:revision>
  <cp:lastPrinted>2021-10-22T18:22:59Z</cp:lastPrinted>
  <dcterms:created xsi:type="dcterms:W3CDTF">2021-10-22T17:36:01Z</dcterms:created>
  <dcterms:modified xsi:type="dcterms:W3CDTF">2021-10-22T18:26:16Z</dcterms:modified>
</cp:coreProperties>
</file>