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257" r:id="rId2"/>
    <p:sldId id="265" r:id="rId3"/>
    <p:sldId id="266" r:id="rId4"/>
    <p:sldId id="267" r:id="rId5"/>
    <p:sldId id="261" r:id="rId6"/>
    <p:sldId id="264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303E"/>
    <a:srgbClr val="D930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59096" autoAdjust="0"/>
  </p:normalViewPr>
  <p:slideViewPr>
    <p:cSldViewPr snapToGrid="0">
      <p:cViewPr varScale="1">
        <p:scale>
          <a:sx n="68" d="100"/>
          <a:sy n="68" d="100"/>
        </p:scale>
        <p:origin x="219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59748C-E0C2-4099-810E-DF42FD301E90}" type="datetimeFigureOut">
              <a:rPr lang="en-CA" smtClean="0"/>
              <a:t>2021-10-24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310B0F-1074-4B09-AB07-8B506F1C4B9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98466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Shape 23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32" name="Shape 2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lang="en-US" sz="1200" b="0" i="0" u="none" strike="noStrike" cap="none" dirty="0">
              <a:solidFill>
                <a:schemeClr val="dk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sp>
        <p:nvSpPr>
          <p:cNvPr id="233" name="Shape 233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rPr>
              <a:t>1</a:t>
            </a:fld>
            <a:endParaRPr lang="en-US" sz="1200" b="0" i="0" u="none" strike="noStrike" cap="none">
              <a:solidFill>
                <a:schemeClr val="dk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35724770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Shape 23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32" name="Shape 2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lang="en-US" sz="1200" b="0" i="0" u="none" strike="noStrike" cap="none" dirty="0">
              <a:solidFill>
                <a:schemeClr val="dk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sp>
        <p:nvSpPr>
          <p:cNvPr id="233" name="Shape 233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rPr>
              <a:t>2</a:t>
            </a:fld>
            <a:endParaRPr lang="en-US" sz="1200" b="0" i="0" u="none" strike="noStrike" cap="none">
              <a:solidFill>
                <a:schemeClr val="dk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6229702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Shape 23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32" name="Shape 2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171450" marR="0" lvl="0" indent="-171450" algn="l" rtl="0">
              <a:spcBef>
                <a:spcPts val="0"/>
              </a:spcBef>
              <a:buSzPct val="25000"/>
              <a:buFont typeface="Arial" panose="020B0604020202020204" pitchFamily="34" charset="0"/>
              <a:buChar char="•"/>
            </a:pPr>
            <a:endParaRPr lang="en-US" sz="1200" b="0" i="0" u="none" strike="noStrike" cap="none" dirty="0">
              <a:solidFill>
                <a:schemeClr val="dk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sp>
        <p:nvSpPr>
          <p:cNvPr id="233" name="Shape 233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rPr>
              <a:t>3</a:t>
            </a:fld>
            <a:endParaRPr lang="en-US" sz="1200" b="0" i="0" u="none" strike="noStrike" cap="none">
              <a:solidFill>
                <a:schemeClr val="dk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33253456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Shape 23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32" name="Shape 2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lang="en-US" sz="1200" b="0" i="0" u="none" strike="noStrike" cap="none" dirty="0">
              <a:solidFill>
                <a:schemeClr val="dk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sp>
        <p:nvSpPr>
          <p:cNvPr id="233" name="Shape 233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rPr>
              <a:t>4</a:t>
            </a:fld>
            <a:endParaRPr lang="en-US" sz="1200" b="0" i="0" u="none" strike="noStrike" cap="none">
              <a:solidFill>
                <a:schemeClr val="dk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11506356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Shape 23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32" name="Shape 2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lang="en-US" sz="1200" b="0" i="0" u="none" strike="noStrike" cap="none" dirty="0">
              <a:solidFill>
                <a:schemeClr val="dk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sp>
        <p:nvSpPr>
          <p:cNvPr id="233" name="Shape 233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rPr>
              <a:t>5</a:t>
            </a:fld>
            <a:endParaRPr lang="en-US" sz="1200" b="0" i="0" u="none" strike="noStrike" cap="none">
              <a:solidFill>
                <a:schemeClr val="dk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20376225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Shape 23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32" name="Shape 2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lang="en-US" sz="1200" b="0" i="0" u="none" strike="noStrike" cap="none" dirty="0">
              <a:solidFill>
                <a:schemeClr val="dk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sp>
        <p:nvSpPr>
          <p:cNvPr id="233" name="Shape 233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rPr>
              <a:t>6</a:t>
            </a:fld>
            <a:endParaRPr lang="en-US" sz="1200" b="0" i="0" u="none" strike="noStrike" cap="none">
              <a:solidFill>
                <a:schemeClr val="dk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24768869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Shape 23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32" name="Shape 2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lang="en-US" sz="1200" b="0" i="0" u="none" strike="noStrike" cap="none" dirty="0">
              <a:solidFill>
                <a:schemeClr val="dk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sp>
        <p:nvSpPr>
          <p:cNvPr id="233" name="Shape 233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rPr>
              <a:t>7</a:t>
            </a:fld>
            <a:endParaRPr lang="en-US" sz="1200" b="0" i="0" u="none" strike="noStrike" cap="none">
              <a:solidFill>
                <a:schemeClr val="dk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24871677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Shape 23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32" name="Shape 2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lang="en-US" sz="1200" b="0" i="0" u="none" strike="noStrike" cap="none" dirty="0">
              <a:solidFill>
                <a:schemeClr val="dk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sp>
        <p:nvSpPr>
          <p:cNvPr id="233" name="Shape 233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rPr>
              <a:t>8</a:t>
            </a:fld>
            <a:endParaRPr lang="en-US" sz="1200" b="0" i="0" u="none" strike="noStrike" cap="none">
              <a:solidFill>
                <a:schemeClr val="dk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38180217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A966E-B8B1-4C58-81DB-D352494385DB}" type="datetimeFigureOut">
              <a:rPr lang="en-CA" smtClean="0"/>
              <a:t>2021-10-24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FF511-36D5-4231-990B-CAC4CF24695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542811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A966E-B8B1-4C58-81DB-D352494385DB}" type="datetimeFigureOut">
              <a:rPr lang="en-CA" smtClean="0"/>
              <a:t>2021-10-24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FF511-36D5-4231-990B-CAC4CF24695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56208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A966E-B8B1-4C58-81DB-D352494385DB}" type="datetimeFigureOut">
              <a:rPr lang="en-CA" smtClean="0"/>
              <a:t>2021-10-24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FF511-36D5-4231-990B-CAC4CF24695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791922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A966E-B8B1-4C58-81DB-D352494385DB}" type="datetimeFigureOut">
              <a:rPr lang="en-CA" smtClean="0"/>
              <a:t>2021-10-24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FF511-36D5-4231-990B-CAC4CF24695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32403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A966E-B8B1-4C58-81DB-D352494385DB}" type="datetimeFigureOut">
              <a:rPr lang="en-CA" smtClean="0"/>
              <a:t>2021-10-24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FF511-36D5-4231-990B-CAC4CF24695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26212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A966E-B8B1-4C58-81DB-D352494385DB}" type="datetimeFigureOut">
              <a:rPr lang="en-CA" smtClean="0"/>
              <a:t>2021-10-24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FF511-36D5-4231-990B-CAC4CF24695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91042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A966E-B8B1-4C58-81DB-D352494385DB}" type="datetimeFigureOut">
              <a:rPr lang="en-CA" smtClean="0"/>
              <a:t>2021-10-24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FF511-36D5-4231-990B-CAC4CF24695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941352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A966E-B8B1-4C58-81DB-D352494385DB}" type="datetimeFigureOut">
              <a:rPr lang="en-CA" smtClean="0"/>
              <a:t>2021-10-24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FF511-36D5-4231-990B-CAC4CF24695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36442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A966E-B8B1-4C58-81DB-D352494385DB}" type="datetimeFigureOut">
              <a:rPr lang="en-CA" smtClean="0"/>
              <a:t>2021-10-24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FF511-36D5-4231-990B-CAC4CF24695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27063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A966E-B8B1-4C58-81DB-D352494385DB}" type="datetimeFigureOut">
              <a:rPr lang="en-CA" smtClean="0"/>
              <a:t>2021-10-24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FF511-36D5-4231-990B-CAC4CF24695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19770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A966E-B8B1-4C58-81DB-D352494385DB}" type="datetimeFigureOut">
              <a:rPr lang="en-CA" smtClean="0"/>
              <a:t>2021-10-24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FF511-36D5-4231-990B-CAC4CF24695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498814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7A966E-B8B1-4C58-81DB-D352494385DB}" type="datetimeFigureOut">
              <a:rPr lang="en-CA" smtClean="0"/>
              <a:t>2021-10-24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9FF511-36D5-4231-990B-CAC4CF24695F}" type="slidenum">
              <a:rPr lang="en-CA" smtClean="0"/>
              <a:t>‹#›</a:t>
            </a:fld>
            <a:endParaRPr lang="en-CA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5251667"/>
            <a:ext cx="2943225" cy="1209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2531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ibtihal.ridha@carleton.ca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ibtihal.ridha@carleton.ca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Shape 235"/>
          <p:cNvSpPr txBox="1">
            <a:spLocks noGrp="1"/>
          </p:cNvSpPr>
          <p:nvPr>
            <p:ph type="ctrTitle"/>
          </p:nvPr>
        </p:nvSpPr>
        <p:spPr>
          <a:xfrm>
            <a:off x="762000" y="928049"/>
            <a:ext cx="10591800" cy="3339151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b" anchorCtr="0">
            <a:noAutofit/>
          </a:bodyPr>
          <a:lstStyle/>
          <a:p>
            <a:pPr algn="ctr">
              <a:lnSpc>
                <a:spcPct val="50000"/>
              </a:lnSpc>
              <a:spcBef>
                <a:spcPts val="0"/>
              </a:spcBef>
              <a:buClr>
                <a:schemeClr val="dk1"/>
              </a:buClr>
              <a:buSzPct val="25000"/>
            </a:pPr>
            <a:r>
              <a:rPr lang="en-US" sz="4000" dirty="0">
                <a:solidFill>
                  <a:schemeClr val="tx1"/>
                </a:solidFill>
                <a:latin typeface="Constantia"/>
                <a:ea typeface="Constantia"/>
                <a:cs typeface="Constantia"/>
                <a:sym typeface="Constantia"/>
              </a:rPr>
              <a:t>TCE Annual General Meeting </a:t>
            </a:r>
            <a:br>
              <a:rPr lang="en-US" sz="4000" dirty="0">
                <a:solidFill>
                  <a:schemeClr val="tx1"/>
                </a:solidFill>
                <a:latin typeface="Constantia"/>
                <a:ea typeface="Constantia"/>
                <a:cs typeface="Constantia"/>
                <a:sym typeface="Constantia"/>
              </a:rPr>
            </a:br>
            <a:r>
              <a:rPr lang="en-US" sz="4000" dirty="0">
                <a:solidFill>
                  <a:schemeClr val="tx1"/>
                </a:solidFill>
                <a:latin typeface="Constantia"/>
                <a:ea typeface="Constantia"/>
                <a:cs typeface="Constantia"/>
                <a:sym typeface="Constantia"/>
              </a:rPr>
              <a:t/>
            </a:r>
            <a:br>
              <a:rPr lang="en-US" sz="4000" dirty="0">
                <a:solidFill>
                  <a:schemeClr val="tx1"/>
                </a:solidFill>
                <a:latin typeface="Constantia"/>
                <a:ea typeface="Constantia"/>
                <a:cs typeface="Constantia"/>
                <a:sym typeface="Constantia"/>
              </a:rPr>
            </a:br>
            <a:r>
              <a:rPr lang="en-US" sz="4000" dirty="0" smtClean="0">
                <a:solidFill>
                  <a:schemeClr val="tx1"/>
                </a:solidFill>
                <a:latin typeface="Constantia"/>
                <a:ea typeface="Constantia"/>
                <a:cs typeface="Constantia"/>
                <a:sym typeface="Constantia"/>
              </a:rPr>
              <a:t>2020-2021</a:t>
            </a:r>
            <a:r>
              <a:rPr lang="en-US" sz="4000" dirty="0">
                <a:solidFill>
                  <a:schemeClr val="tx1"/>
                </a:solidFill>
                <a:latin typeface="Constantia"/>
                <a:ea typeface="Constantia"/>
                <a:cs typeface="Constantia"/>
                <a:sym typeface="Constantia"/>
              </a:rPr>
              <a:t/>
            </a:r>
            <a:br>
              <a:rPr lang="en-US" sz="4000" dirty="0">
                <a:solidFill>
                  <a:schemeClr val="tx1"/>
                </a:solidFill>
                <a:latin typeface="Constantia"/>
                <a:ea typeface="Constantia"/>
                <a:cs typeface="Constantia"/>
                <a:sym typeface="Constantia"/>
              </a:rPr>
            </a:br>
            <a:r>
              <a:rPr lang="en-US" sz="4000" dirty="0">
                <a:solidFill>
                  <a:schemeClr val="tx1"/>
                </a:solidFill>
                <a:latin typeface="Constantia"/>
                <a:ea typeface="Constantia"/>
                <a:cs typeface="Constantia"/>
                <a:sym typeface="Constantia"/>
              </a:rPr>
              <a:t/>
            </a:r>
            <a:br>
              <a:rPr lang="en-US" sz="4000" dirty="0">
                <a:solidFill>
                  <a:schemeClr val="tx1"/>
                </a:solidFill>
                <a:latin typeface="Constantia"/>
                <a:ea typeface="Constantia"/>
                <a:cs typeface="Constantia"/>
                <a:sym typeface="Constantia"/>
              </a:rPr>
            </a:br>
            <a:r>
              <a:rPr lang="en-US" sz="4000" b="1" dirty="0">
                <a:solidFill>
                  <a:schemeClr val="tx1"/>
                </a:solidFill>
                <a:latin typeface="Constantia"/>
                <a:ea typeface="Constantia"/>
                <a:cs typeface="Constantia"/>
                <a:sym typeface="Constantia"/>
              </a:rPr>
              <a:t>Treasurer’s Report</a:t>
            </a:r>
            <a:r>
              <a:rPr lang="en-US" sz="4000" dirty="0">
                <a:solidFill>
                  <a:schemeClr val="tx1"/>
                </a:solidFill>
                <a:latin typeface="Constantia"/>
                <a:ea typeface="Constantia"/>
                <a:cs typeface="Constantia"/>
                <a:sym typeface="Constantia"/>
              </a:rPr>
              <a:t/>
            </a:r>
            <a:br>
              <a:rPr lang="en-US" sz="4000" dirty="0">
                <a:solidFill>
                  <a:schemeClr val="tx1"/>
                </a:solidFill>
                <a:latin typeface="Constantia"/>
                <a:ea typeface="Constantia"/>
                <a:cs typeface="Constantia"/>
                <a:sym typeface="Constantia"/>
              </a:rPr>
            </a:br>
            <a:r>
              <a:rPr lang="en-US" sz="4000" dirty="0">
                <a:solidFill>
                  <a:schemeClr val="tx1"/>
                </a:solidFill>
                <a:latin typeface="Constantia"/>
                <a:ea typeface="Constantia"/>
                <a:cs typeface="Constantia"/>
                <a:sym typeface="Constantia"/>
              </a:rPr>
              <a:t/>
            </a:r>
            <a:br>
              <a:rPr lang="en-US" sz="4000" dirty="0">
                <a:solidFill>
                  <a:schemeClr val="tx1"/>
                </a:solidFill>
                <a:latin typeface="Constantia"/>
                <a:ea typeface="Constantia"/>
                <a:cs typeface="Constantia"/>
                <a:sym typeface="Constantia"/>
              </a:rPr>
            </a:br>
            <a:endParaRPr lang="en-US" sz="2700" dirty="0">
              <a:solidFill>
                <a:schemeClr val="tx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89" y="-32139"/>
            <a:ext cx="12185651" cy="457200"/>
          </a:xfrm>
          <a:prstGeom prst="rect">
            <a:avLst/>
          </a:prstGeom>
          <a:solidFill>
            <a:srgbClr val="DA30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4"/>
          <p:cNvSpPr/>
          <p:nvPr/>
        </p:nvSpPr>
        <p:spPr>
          <a:xfrm>
            <a:off x="4763" y="6400800"/>
            <a:ext cx="12185651" cy="457200"/>
          </a:xfrm>
          <a:prstGeom prst="rect">
            <a:avLst/>
          </a:prstGeom>
          <a:solidFill>
            <a:srgbClr val="DA30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Box 2"/>
          <p:cNvSpPr txBox="1"/>
          <p:nvPr/>
        </p:nvSpPr>
        <p:spPr>
          <a:xfrm>
            <a:off x="8210167" y="6463862"/>
            <a:ext cx="3773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b="1" dirty="0">
                <a:solidFill>
                  <a:schemeClr val="bg1"/>
                </a:solidFill>
              </a:rPr>
              <a:t>Annual General </a:t>
            </a:r>
            <a:r>
              <a:rPr lang="en-CA" b="1" dirty="0" smtClean="0">
                <a:solidFill>
                  <a:schemeClr val="bg1"/>
                </a:solidFill>
              </a:rPr>
              <a:t>Meeting: 2020-2021</a:t>
            </a:r>
            <a:endParaRPr lang="en-CA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935728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65545" y="-497582"/>
            <a:ext cx="7825509" cy="2700837"/>
          </a:xfrm>
        </p:spPr>
        <p:txBody>
          <a:bodyPr/>
          <a:lstStyle/>
          <a:p>
            <a:r>
              <a:rPr lang="en-CA" b="1" dirty="0"/>
              <a:t>Overview</a:t>
            </a:r>
          </a:p>
        </p:txBody>
      </p:sp>
      <p:sp>
        <p:nvSpPr>
          <p:cNvPr id="4" name="Rectangle 3"/>
          <p:cNvSpPr/>
          <p:nvPr/>
        </p:nvSpPr>
        <p:spPr>
          <a:xfrm>
            <a:off x="1589" y="-32139"/>
            <a:ext cx="12185651" cy="457200"/>
          </a:xfrm>
          <a:prstGeom prst="rect">
            <a:avLst/>
          </a:prstGeom>
          <a:solidFill>
            <a:srgbClr val="DA30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4"/>
          <p:cNvSpPr/>
          <p:nvPr/>
        </p:nvSpPr>
        <p:spPr>
          <a:xfrm>
            <a:off x="4763" y="6400800"/>
            <a:ext cx="12185651" cy="457200"/>
          </a:xfrm>
          <a:prstGeom prst="rect">
            <a:avLst/>
          </a:prstGeom>
          <a:solidFill>
            <a:srgbClr val="DA30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Box 2"/>
          <p:cNvSpPr txBox="1"/>
          <p:nvPr/>
        </p:nvSpPr>
        <p:spPr>
          <a:xfrm>
            <a:off x="8210167" y="6463862"/>
            <a:ext cx="3773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b="1" dirty="0">
                <a:solidFill>
                  <a:schemeClr val="bg1"/>
                </a:solidFill>
              </a:rPr>
              <a:t>Annual General </a:t>
            </a:r>
            <a:r>
              <a:rPr lang="en-CA" b="1" dirty="0" smtClean="0">
                <a:solidFill>
                  <a:schemeClr val="bg1"/>
                </a:solidFill>
              </a:rPr>
              <a:t>Meeting: </a:t>
            </a:r>
            <a:r>
              <a:rPr lang="en-CA" b="1" dirty="0">
                <a:solidFill>
                  <a:schemeClr val="bg1"/>
                </a:solidFill>
              </a:rPr>
              <a:t>2020-2021</a:t>
            </a:r>
          </a:p>
        </p:txBody>
      </p:sp>
      <p:sp>
        <p:nvSpPr>
          <p:cNvPr id="9" name="Content Placeholder 6"/>
          <p:cNvSpPr>
            <a:spLocks noGrp="1"/>
          </p:cNvSpPr>
          <p:nvPr>
            <p:ph idx="1"/>
          </p:nvPr>
        </p:nvSpPr>
        <p:spPr>
          <a:xfrm>
            <a:off x="836614" y="1553064"/>
            <a:ext cx="10515600" cy="4351338"/>
          </a:xfrm>
        </p:spPr>
        <p:txBody>
          <a:bodyPr/>
          <a:lstStyle/>
          <a:p>
            <a:r>
              <a:rPr lang="en-CA" dirty="0" smtClean="0"/>
              <a:t>Auditors</a:t>
            </a:r>
          </a:p>
          <a:p>
            <a:pPr marL="0" indent="0">
              <a:buNone/>
            </a:pPr>
            <a:r>
              <a:rPr lang="en-CA" dirty="0" smtClean="0"/>
              <a:t> </a:t>
            </a:r>
          </a:p>
          <a:p>
            <a:r>
              <a:rPr lang="en-CA" dirty="0" smtClean="0"/>
              <a:t>Financial results</a:t>
            </a:r>
          </a:p>
          <a:p>
            <a:pPr lvl="1"/>
            <a:r>
              <a:rPr lang="en-CA" dirty="0" smtClean="0"/>
              <a:t>Audit Opinion</a:t>
            </a:r>
          </a:p>
          <a:p>
            <a:pPr lvl="1"/>
            <a:r>
              <a:rPr lang="en-CA" dirty="0"/>
              <a:t>Statement of </a:t>
            </a:r>
            <a:r>
              <a:rPr lang="en-CA" dirty="0" smtClean="0"/>
              <a:t>Operations</a:t>
            </a:r>
          </a:p>
          <a:p>
            <a:pPr lvl="1"/>
            <a:r>
              <a:rPr lang="en-CA" dirty="0" smtClean="0"/>
              <a:t>Statement of Financial Position</a:t>
            </a:r>
          </a:p>
          <a:p>
            <a:pPr lvl="1"/>
            <a:endParaRPr lang="en-CA" dirty="0" smtClean="0"/>
          </a:p>
          <a:p>
            <a:r>
              <a:rPr lang="en-CA" dirty="0" smtClean="0"/>
              <a:t>Motion to approve financials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22583609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65545" y="-497582"/>
            <a:ext cx="7825509" cy="2700837"/>
          </a:xfrm>
        </p:spPr>
        <p:txBody>
          <a:bodyPr/>
          <a:lstStyle/>
          <a:p>
            <a:r>
              <a:rPr lang="en-CA" b="1" dirty="0" smtClean="0"/>
              <a:t>Auditors</a:t>
            </a:r>
            <a:endParaRPr lang="en-CA" b="1" dirty="0"/>
          </a:p>
        </p:txBody>
      </p:sp>
      <p:sp>
        <p:nvSpPr>
          <p:cNvPr id="4" name="Rectangle 3"/>
          <p:cNvSpPr/>
          <p:nvPr/>
        </p:nvSpPr>
        <p:spPr>
          <a:xfrm>
            <a:off x="1589" y="-32139"/>
            <a:ext cx="12185651" cy="457200"/>
          </a:xfrm>
          <a:prstGeom prst="rect">
            <a:avLst/>
          </a:prstGeom>
          <a:solidFill>
            <a:srgbClr val="DA30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4"/>
          <p:cNvSpPr/>
          <p:nvPr/>
        </p:nvSpPr>
        <p:spPr>
          <a:xfrm>
            <a:off x="4763" y="6400800"/>
            <a:ext cx="12185651" cy="457200"/>
          </a:xfrm>
          <a:prstGeom prst="rect">
            <a:avLst/>
          </a:prstGeom>
          <a:solidFill>
            <a:srgbClr val="DA30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Box 2"/>
          <p:cNvSpPr txBox="1"/>
          <p:nvPr/>
        </p:nvSpPr>
        <p:spPr>
          <a:xfrm>
            <a:off x="8210167" y="6463862"/>
            <a:ext cx="3773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b="1" dirty="0">
                <a:solidFill>
                  <a:schemeClr val="bg1"/>
                </a:solidFill>
              </a:rPr>
              <a:t>Annual General </a:t>
            </a:r>
            <a:r>
              <a:rPr lang="en-CA" b="1" dirty="0" smtClean="0">
                <a:solidFill>
                  <a:schemeClr val="bg1"/>
                </a:solidFill>
              </a:rPr>
              <a:t>Meeting: </a:t>
            </a:r>
            <a:r>
              <a:rPr lang="en-CA" b="1" dirty="0">
                <a:solidFill>
                  <a:schemeClr val="bg1"/>
                </a:solidFill>
              </a:rPr>
              <a:t>2020-2021</a:t>
            </a:r>
          </a:p>
        </p:txBody>
      </p:sp>
      <p:sp>
        <p:nvSpPr>
          <p:cNvPr id="9" name="Content Placeholder 6"/>
          <p:cNvSpPr>
            <a:spLocks noGrp="1"/>
          </p:cNvSpPr>
          <p:nvPr>
            <p:ph idx="1"/>
          </p:nvPr>
        </p:nvSpPr>
        <p:spPr>
          <a:xfrm>
            <a:off x="545123" y="2400507"/>
            <a:ext cx="10508152" cy="3803040"/>
          </a:xfrm>
        </p:spPr>
        <p:txBody>
          <a:bodyPr/>
          <a:lstStyle/>
          <a:p>
            <a:pPr marL="0" indent="0">
              <a:buNone/>
            </a:pPr>
            <a:r>
              <a:rPr lang="en-CA" dirty="0" smtClean="0"/>
              <a:t> </a:t>
            </a:r>
          </a:p>
          <a:p>
            <a:r>
              <a:rPr lang="en-CA" dirty="0" smtClean="0"/>
              <a:t>Second year audit engagement</a:t>
            </a:r>
          </a:p>
          <a:p>
            <a:r>
              <a:rPr lang="en-CA" dirty="0"/>
              <a:t>Selection made after the RFP </a:t>
            </a:r>
            <a:r>
              <a:rPr lang="en-CA" dirty="0" smtClean="0"/>
              <a:t>process</a:t>
            </a:r>
          </a:p>
          <a:p>
            <a:r>
              <a:rPr lang="en-CA" dirty="0" smtClean="0"/>
              <a:t>5 year term</a:t>
            </a:r>
          </a:p>
          <a:p>
            <a:endParaRPr lang="en-CA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482" y="1831477"/>
            <a:ext cx="3295650" cy="742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524877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65545" y="-497582"/>
            <a:ext cx="7825509" cy="2700837"/>
          </a:xfrm>
        </p:spPr>
        <p:txBody>
          <a:bodyPr/>
          <a:lstStyle/>
          <a:p>
            <a:r>
              <a:rPr lang="en-CA" b="1" dirty="0" smtClean="0"/>
              <a:t>Audit Opinion</a:t>
            </a:r>
            <a:endParaRPr lang="en-CA" b="1" dirty="0"/>
          </a:p>
        </p:txBody>
      </p:sp>
      <p:sp>
        <p:nvSpPr>
          <p:cNvPr id="4" name="Rectangle 3"/>
          <p:cNvSpPr/>
          <p:nvPr/>
        </p:nvSpPr>
        <p:spPr>
          <a:xfrm>
            <a:off x="1589" y="-32139"/>
            <a:ext cx="12185651" cy="457200"/>
          </a:xfrm>
          <a:prstGeom prst="rect">
            <a:avLst/>
          </a:prstGeom>
          <a:solidFill>
            <a:srgbClr val="DA30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4"/>
          <p:cNvSpPr/>
          <p:nvPr/>
        </p:nvSpPr>
        <p:spPr>
          <a:xfrm>
            <a:off x="4763" y="6400800"/>
            <a:ext cx="12185651" cy="457200"/>
          </a:xfrm>
          <a:prstGeom prst="rect">
            <a:avLst/>
          </a:prstGeom>
          <a:solidFill>
            <a:srgbClr val="DA30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Box 2"/>
          <p:cNvSpPr txBox="1"/>
          <p:nvPr/>
        </p:nvSpPr>
        <p:spPr>
          <a:xfrm>
            <a:off x="8210167" y="6463862"/>
            <a:ext cx="3773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b="1" dirty="0">
                <a:solidFill>
                  <a:schemeClr val="bg1"/>
                </a:solidFill>
              </a:rPr>
              <a:t>Annual General </a:t>
            </a:r>
            <a:r>
              <a:rPr lang="en-CA" b="1" dirty="0" smtClean="0">
                <a:solidFill>
                  <a:schemeClr val="bg1"/>
                </a:solidFill>
              </a:rPr>
              <a:t>Meeting: </a:t>
            </a:r>
            <a:r>
              <a:rPr lang="en-CA" b="1" dirty="0">
                <a:solidFill>
                  <a:schemeClr val="bg1"/>
                </a:solidFill>
              </a:rPr>
              <a:t>2020-2021</a:t>
            </a:r>
          </a:p>
        </p:txBody>
      </p:sp>
      <p:sp>
        <p:nvSpPr>
          <p:cNvPr id="9" name="Content Placeholder 6"/>
          <p:cNvSpPr>
            <a:spLocks noGrp="1"/>
          </p:cNvSpPr>
          <p:nvPr>
            <p:ph idx="1"/>
          </p:nvPr>
        </p:nvSpPr>
        <p:spPr>
          <a:xfrm>
            <a:off x="836614" y="1553064"/>
            <a:ext cx="10515600" cy="4351338"/>
          </a:xfrm>
        </p:spPr>
        <p:txBody>
          <a:bodyPr/>
          <a:lstStyle/>
          <a:p>
            <a:r>
              <a:rPr lang="en-CA" dirty="0" smtClean="0"/>
              <a:t> Clean and successful audit</a:t>
            </a:r>
          </a:p>
          <a:p>
            <a:r>
              <a:rPr lang="en-CA" dirty="0" smtClean="0"/>
              <a:t>No misstatements were identified</a:t>
            </a:r>
          </a:p>
          <a:p>
            <a:r>
              <a:rPr lang="en-CA" dirty="0" smtClean="0"/>
              <a:t>No significant deficiencies in internal controls were noted </a:t>
            </a:r>
          </a:p>
          <a:p>
            <a:r>
              <a:rPr lang="en-CA" dirty="0" smtClean="0"/>
              <a:t>Financial Statements present fairly in all material respects the financial position of TCE as of March 31, 2021</a:t>
            </a:r>
          </a:p>
          <a:p>
            <a:endParaRPr lang="en-CA" dirty="0" smtClean="0"/>
          </a:p>
          <a:p>
            <a:endParaRPr lang="en-CA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8988" y="4151118"/>
            <a:ext cx="10410825" cy="942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8345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99291" y="471431"/>
            <a:ext cx="2920999" cy="4531392"/>
          </a:xfrm>
        </p:spPr>
        <p:txBody>
          <a:bodyPr>
            <a:normAutofit/>
          </a:bodyPr>
          <a:lstStyle/>
          <a:p>
            <a:pPr algn="ctr"/>
            <a:r>
              <a:rPr lang="en-CA" b="1" dirty="0" smtClean="0"/>
              <a:t>Statement of Operations</a:t>
            </a:r>
            <a:br>
              <a:rPr lang="en-CA" b="1" dirty="0" smtClean="0"/>
            </a:br>
            <a:r>
              <a:rPr lang="en-CA" b="1" dirty="0"/>
              <a:t/>
            </a:r>
            <a:br>
              <a:rPr lang="en-CA" b="1" dirty="0"/>
            </a:br>
            <a:r>
              <a:rPr lang="en-CA" sz="2000" b="1" dirty="0" smtClean="0"/>
              <a:t>For the year ended </a:t>
            </a:r>
            <a:br>
              <a:rPr lang="en-CA" sz="2000" b="1" dirty="0" smtClean="0"/>
            </a:br>
            <a:r>
              <a:rPr lang="en-CA" sz="2000" b="1" dirty="0" smtClean="0"/>
              <a:t>March </a:t>
            </a:r>
            <a:r>
              <a:rPr lang="en-CA" sz="2000" b="1" dirty="0"/>
              <a:t>31, 2021</a:t>
            </a:r>
            <a:r>
              <a:rPr lang="en-CA" b="1" dirty="0" smtClean="0"/>
              <a:t/>
            </a:r>
            <a:br>
              <a:rPr lang="en-CA" b="1" dirty="0" smtClean="0"/>
            </a:br>
            <a:endParaRPr lang="en-CA" b="1" dirty="0"/>
          </a:p>
        </p:txBody>
      </p:sp>
      <p:sp>
        <p:nvSpPr>
          <p:cNvPr id="4" name="Rectangle 3"/>
          <p:cNvSpPr/>
          <p:nvPr/>
        </p:nvSpPr>
        <p:spPr>
          <a:xfrm>
            <a:off x="1589" y="-32139"/>
            <a:ext cx="12185651" cy="457200"/>
          </a:xfrm>
          <a:prstGeom prst="rect">
            <a:avLst/>
          </a:prstGeom>
          <a:solidFill>
            <a:srgbClr val="DA30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4"/>
          <p:cNvSpPr/>
          <p:nvPr/>
        </p:nvSpPr>
        <p:spPr>
          <a:xfrm>
            <a:off x="4763" y="6400800"/>
            <a:ext cx="12185651" cy="457200"/>
          </a:xfrm>
          <a:prstGeom prst="rect">
            <a:avLst/>
          </a:prstGeom>
          <a:solidFill>
            <a:srgbClr val="DA30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Box 2"/>
          <p:cNvSpPr txBox="1"/>
          <p:nvPr/>
        </p:nvSpPr>
        <p:spPr>
          <a:xfrm>
            <a:off x="8210167" y="6463862"/>
            <a:ext cx="3773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b="1" dirty="0">
                <a:solidFill>
                  <a:schemeClr val="bg1"/>
                </a:solidFill>
              </a:rPr>
              <a:t>Annual General </a:t>
            </a:r>
            <a:r>
              <a:rPr lang="en-CA" b="1" dirty="0" smtClean="0">
                <a:solidFill>
                  <a:schemeClr val="bg1"/>
                </a:solidFill>
              </a:rPr>
              <a:t>Meeting: </a:t>
            </a:r>
            <a:r>
              <a:rPr lang="en-CA" b="1" dirty="0">
                <a:solidFill>
                  <a:schemeClr val="bg1"/>
                </a:solidFill>
              </a:rPr>
              <a:t>2020-2021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2221" y="425061"/>
            <a:ext cx="9199779" cy="5820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766573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95209" y="856464"/>
            <a:ext cx="2725082" cy="3821043"/>
          </a:xfrm>
        </p:spPr>
        <p:txBody>
          <a:bodyPr>
            <a:normAutofit/>
          </a:bodyPr>
          <a:lstStyle/>
          <a:p>
            <a:pPr algn="ctr"/>
            <a:r>
              <a:rPr lang="en-CA" b="1" dirty="0" smtClean="0"/>
              <a:t>Statement of Financial Position</a:t>
            </a:r>
            <a:br>
              <a:rPr lang="en-CA" b="1" dirty="0" smtClean="0"/>
            </a:br>
            <a:r>
              <a:rPr lang="en-CA" sz="2000" b="1" dirty="0" smtClean="0"/>
              <a:t>March 31, 2021</a:t>
            </a:r>
            <a:endParaRPr lang="en-CA" sz="2000" b="1" dirty="0"/>
          </a:p>
        </p:txBody>
      </p:sp>
      <p:sp>
        <p:nvSpPr>
          <p:cNvPr id="4" name="Rectangle 3"/>
          <p:cNvSpPr/>
          <p:nvPr/>
        </p:nvSpPr>
        <p:spPr>
          <a:xfrm>
            <a:off x="1589" y="-32139"/>
            <a:ext cx="12185651" cy="457200"/>
          </a:xfrm>
          <a:prstGeom prst="rect">
            <a:avLst/>
          </a:prstGeom>
          <a:solidFill>
            <a:srgbClr val="DA30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4"/>
          <p:cNvSpPr/>
          <p:nvPr/>
        </p:nvSpPr>
        <p:spPr>
          <a:xfrm>
            <a:off x="4763" y="6400800"/>
            <a:ext cx="12185651" cy="457200"/>
          </a:xfrm>
          <a:prstGeom prst="rect">
            <a:avLst/>
          </a:prstGeom>
          <a:solidFill>
            <a:srgbClr val="DA30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Box 2"/>
          <p:cNvSpPr txBox="1"/>
          <p:nvPr/>
        </p:nvSpPr>
        <p:spPr>
          <a:xfrm>
            <a:off x="8210167" y="6488668"/>
            <a:ext cx="3773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b="1" dirty="0">
                <a:solidFill>
                  <a:schemeClr val="bg1"/>
                </a:solidFill>
              </a:rPr>
              <a:t>Annual General </a:t>
            </a:r>
            <a:r>
              <a:rPr lang="en-CA" b="1" dirty="0" smtClean="0">
                <a:solidFill>
                  <a:schemeClr val="bg1"/>
                </a:solidFill>
              </a:rPr>
              <a:t>Meeting: </a:t>
            </a:r>
            <a:r>
              <a:rPr lang="en-CA" b="1" dirty="0">
                <a:solidFill>
                  <a:schemeClr val="bg1"/>
                </a:solidFill>
              </a:rPr>
              <a:t>2020-2021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8616" y="400318"/>
            <a:ext cx="7868458" cy="6000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979061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1237673" y="1883096"/>
            <a:ext cx="9144000" cy="2752581"/>
          </a:xfrm>
        </p:spPr>
        <p:txBody>
          <a:bodyPr>
            <a:normAutofit fontScale="90000"/>
          </a:bodyPr>
          <a:lstStyle/>
          <a:p>
            <a:r>
              <a:rPr lang="en-CA" b="1" dirty="0" smtClean="0"/>
              <a:t/>
            </a:r>
            <a:br>
              <a:rPr lang="en-CA" b="1" dirty="0" smtClean="0"/>
            </a:br>
            <a:r>
              <a:rPr lang="en-CA" b="1" dirty="0"/>
              <a:t/>
            </a:r>
            <a:br>
              <a:rPr lang="en-CA" b="1" dirty="0"/>
            </a:br>
            <a:r>
              <a:rPr lang="en-CA" b="1" dirty="0" smtClean="0"/>
              <a:t>Thank you!</a:t>
            </a:r>
            <a:r>
              <a:rPr lang="en-CA" b="1" dirty="0"/>
              <a:t/>
            </a:r>
            <a:br>
              <a:rPr lang="en-CA" b="1" dirty="0"/>
            </a:br>
            <a:r>
              <a:rPr lang="en-CA" b="1" dirty="0" smtClean="0"/>
              <a:t/>
            </a:r>
            <a:br>
              <a:rPr lang="en-CA" b="1" dirty="0" smtClean="0"/>
            </a:br>
            <a:r>
              <a:rPr lang="en-CA" sz="5300" b="1" dirty="0" smtClean="0"/>
              <a:t>Questions?</a:t>
            </a:r>
            <a:r>
              <a:rPr lang="en-CA" b="1" dirty="0" smtClean="0"/>
              <a:t/>
            </a:r>
            <a:br>
              <a:rPr lang="en-CA" b="1" dirty="0" smtClean="0"/>
            </a:br>
            <a:endParaRPr lang="en-CA" b="1" dirty="0"/>
          </a:p>
        </p:txBody>
      </p:sp>
      <p:sp>
        <p:nvSpPr>
          <p:cNvPr id="8" name="Text Placeholder 7"/>
          <p:cNvSpPr>
            <a:spLocks noGrp="1"/>
          </p:cNvSpPr>
          <p:nvPr>
            <p:ph type="subTitle" idx="1"/>
          </p:nvPr>
        </p:nvSpPr>
        <p:spPr>
          <a:xfrm>
            <a:off x="1524000" y="3140364"/>
            <a:ext cx="9144000" cy="2791815"/>
          </a:xfrm>
        </p:spPr>
        <p:txBody>
          <a:bodyPr/>
          <a:lstStyle/>
          <a:p>
            <a:endParaRPr lang="en-CA" dirty="0" smtClean="0">
              <a:hlinkClick r:id="rId3"/>
            </a:endParaRPr>
          </a:p>
          <a:p>
            <a:endParaRPr lang="en-CA" dirty="0">
              <a:hlinkClick r:id="rId3"/>
            </a:endParaRPr>
          </a:p>
          <a:p>
            <a:endParaRPr lang="en-CA" dirty="0"/>
          </a:p>
          <a:p>
            <a:endParaRPr lang="en-CA" dirty="0"/>
          </a:p>
        </p:txBody>
      </p:sp>
      <p:sp>
        <p:nvSpPr>
          <p:cNvPr id="4" name="Rectangle 3"/>
          <p:cNvSpPr/>
          <p:nvPr/>
        </p:nvSpPr>
        <p:spPr>
          <a:xfrm>
            <a:off x="1589" y="-32139"/>
            <a:ext cx="12185651" cy="457200"/>
          </a:xfrm>
          <a:prstGeom prst="rect">
            <a:avLst/>
          </a:prstGeom>
          <a:solidFill>
            <a:srgbClr val="DA30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4"/>
          <p:cNvSpPr/>
          <p:nvPr/>
        </p:nvSpPr>
        <p:spPr>
          <a:xfrm>
            <a:off x="4763" y="6400800"/>
            <a:ext cx="12185651" cy="457200"/>
          </a:xfrm>
          <a:prstGeom prst="rect">
            <a:avLst/>
          </a:prstGeom>
          <a:solidFill>
            <a:srgbClr val="DA30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Box 2"/>
          <p:cNvSpPr txBox="1"/>
          <p:nvPr/>
        </p:nvSpPr>
        <p:spPr>
          <a:xfrm>
            <a:off x="8210167" y="6463862"/>
            <a:ext cx="3773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b="1" dirty="0">
                <a:solidFill>
                  <a:schemeClr val="bg1"/>
                </a:solidFill>
              </a:rPr>
              <a:t>Annual General </a:t>
            </a:r>
            <a:r>
              <a:rPr lang="en-CA" b="1" dirty="0" smtClean="0">
                <a:solidFill>
                  <a:schemeClr val="bg1"/>
                </a:solidFill>
              </a:rPr>
              <a:t>Meeting: </a:t>
            </a:r>
            <a:r>
              <a:rPr lang="en-CA" b="1" dirty="0">
                <a:solidFill>
                  <a:schemeClr val="bg1"/>
                </a:solidFill>
              </a:rPr>
              <a:t>2020-2021</a:t>
            </a:r>
          </a:p>
        </p:txBody>
      </p:sp>
    </p:spTree>
    <p:extLst>
      <p:ext uri="{BB962C8B-B14F-4D97-AF65-F5344CB8AC3E}">
        <p14:creationId xmlns:p14="http://schemas.microsoft.com/office/powerpoint/2010/main" val="134557591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1473201" y="1388389"/>
            <a:ext cx="9144000" cy="2752581"/>
          </a:xfrm>
        </p:spPr>
        <p:txBody>
          <a:bodyPr>
            <a:noAutofit/>
          </a:bodyPr>
          <a:lstStyle/>
          <a:p>
            <a:r>
              <a:rPr lang="en-CA" sz="4400" b="1" dirty="0" smtClean="0"/>
              <a:t/>
            </a:r>
            <a:br>
              <a:rPr lang="en-CA" sz="4400" b="1" dirty="0" smtClean="0"/>
            </a:br>
            <a:r>
              <a:rPr lang="en-CA" sz="4400" b="1" dirty="0" smtClean="0"/>
              <a:t>Motion:</a:t>
            </a:r>
            <a:br>
              <a:rPr lang="en-CA" sz="4400" b="1" dirty="0" smtClean="0"/>
            </a:br>
            <a:r>
              <a:rPr lang="en-CA" sz="4400" b="1" dirty="0" smtClean="0"/>
              <a:t/>
            </a:r>
            <a:br>
              <a:rPr lang="en-CA" sz="4400" b="1" dirty="0" smtClean="0"/>
            </a:br>
            <a:r>
              <a:rPr lang="en-CA" sz="4400" b="1" i="1" dirty="0" smtClean="0"/>
              <a:t>Audited Financial Statements for the year ended March 31, 2021 be approved as presented</a:t>
            </a:r>
            <a:endParaRPr lang="en-CA" sz="4400" b="1" i="1" dirty="0"/>
          </a:p>
        </p:txBody>
      </p:sp>
      <p:sp>
        <p:nvSpPr>
          <p:cNvPr id="8" name="Text Placeholder 7"/>
          <p:cNvSpPr>
            <a:spLocks noGrp="1"/>
          </p:cNvSpPr>
          <p:nvPr>
            <p:ph type="subTitle" idx="1"/>
          </p:nvPr>
        </p:nvSpPr>
        <p:spPr>
          <a:xfrm>
            <a:off x="1524000" y="3140364"/>
            <a:ext cx="9144000" cy="2791815"/>
          </a:xfrm>
        </p:spPr>
        <p:txBody>
          <a:bodyPr/>
          <a:lstStyle/>
          <a:p>
            <a:endParaRPr lang="en-CA" dirty="0" smtClean="0">
              <a:hlinkClick r:id="rId3"/>
            </a:endParaRPr>
          </a:p>
          <a:p>
            <a:endParaRPr lang="en-CA" dirty="0">
              <a:hlinkClick r:id="rId3"/>
            </a:endParaRPr>
          </a:p>
          <a:p>
            <a:endParaRPr lang="en-CA" dirty="0"/>
          </a:p>
          <a:p>
            <a:endParaRPr lang="en-CA" dirty="0"/>
          </a:p>
        </p:txBody>
      </p:sp>
      <p:sp>
        <p:nvSpPr>
          <p:cNvPr id="4" name="Rectangle 3"/>
          <p:cNvSpPr/>
          <p:nvPr/>
        </p:nvSpPr>
        <p:spPr>
          <a:xfrm>
            <a:off x="1589" y="-32139"/>
            <a:ext cx="12185651" cy="457200"/>
          </a:xfrm>
          <a:prstGeom prst="rect">
            <a:avLst/>
          </a:prstGeom>
          <a:solidFill>
            <a:srgbClr val="DA30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4"/>
          <p:cNvSpPr/>
          <p:nvPr/>
        </p:nvSpPr>
        <p:spPr>
          <a:xfrm>
            <a:off x="4763" y="6400800"/>
            <a:ext cx="12185651" cy="457200"/>
          </a:xfrm>
          <a:prstGeom prst="rect">
            <a:avLst/>
          </a:prstGeom>
          <a:solidFill>
            <a:srgbClr val="DA30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Box 2"/>
          <p:cNvSpPr txBox="1"/>
          <p:nvPr/>
        </p:nvSpPr>
        <p:spPr>
          <a:xfrm>
            <a:off x="8210167" y="6463862"/>
            <a:ext cx="3773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b="1" dirty="0">
                <a:solidFill>
                  <a:schemeClr val="bg1"/>
                </a:solidFill>
              </a:rPr>
              <a:t>Annual General </a:t>
            </a:r>
            <a:r>
              <a:rPr lang="en-CA" b="1" dirty="0" smtClean="0">
                <a:solidFill>
                  <a:schemeClr val="bg1"/>
                </a:solidFill>
              </a:rPr>
              <a:t>Meeting: </a:t>
            </a:r>
            <a:r>
              <a:rPr lang="en-CA" b="1" dirty="0">
                <a:solidFill>
                  <a:schemeClr val="bg1"/>
                </a:solidFill>
              </a:rPr>
              <a:t>2020-2021</a:t>
            </a:r>
          </a:p>
        </p:txBody>
      </p:sp>
    </p:spTree>
    <p:extLst>
      <p:ext uri="{BB962C8B-B14F-4D97-AF65-F5344CB8AC3E}">
        <p14:creationId xmlns:p14="http://schemas.microsoft.com/office/powerpoint/2010/main" val="164011712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188</TotalTime>
  <Words>130</Words>
  <Application>Microsoft Office PowerPoint</Application>
  <PresentationFormat>Widescreen</PresentationFormat>
  <Paragraphs>44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Constantia</vt:lpstr>
      <vt:lpstr>Office Theme</vt:lpstr>
      <vt:lpstr>TCE Annual General Meeting   2020-2021  Treasurer’s Report  </vt:lpstr>
      <vt:lpstr>Overview</vt:lpstr>
      <vt:lpstr>Auditors</vt:lpstr>
      <vt:lpstr>Audit Opinion</vt:lpstr>
      <vt:lpstr>Statement of Operations  For the year ended  March 31, 2021 </vt:lpstr>
      <vt:lpstr>Statement of Financial Position March 31, 2021</vt:lpstr>
      <vt:lpstr>  Thank you!  Questions? </vt:lpstr>
      <vt:lpstr> Motion:  Audited Financial Statements for the year ended March 31, 2021 be approved as presented</vt:lpstr>
    </vt:vector>
  </TitlesOfParts>
  <Company>Automotive Industries Association of Canada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TCE Annual General Meeting   2019-2020  Treasurer’s Report   Ibtihal Ridha</dc:title>
  <dc:creator>Ibti Ridha</dc:creator>
  <cp:lastModifiedBy>Ibti Ridha</cp:lastModifiedBy>
  <cp:revision>35</cp:revision>
  <dcterms:created xsi:type="dcterms:W3CDTF">2020-11-15T17:51:01Z</dcterms:created>
  <dcterms:modified xsi:type="dcterms:W3CDTF">2021-10-24T09:16:47Z</dcterms:modified>
</cp:coreProperties>
</file>